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300" r:id="rId10"/>
    <p:sldId id="301" r:id="rId11"/>
    <p:sldId id="298" r:id="rId12"/>
    <p:sldId id="297" r:id="rId13"/>
    <p:sldId id="288" r:id="rId14"/>
    <p:sldId id="266" r:id="rId15"/>
    <p:sldId id="291" r:id="rId16"/>
    <p:sldId id="270" r:id="rId17"/>
    <p:sldId id="295" r:id="rId18"/>
    <p:sldId id="296" r:id="rId19"/>
    <p:sldId id="274" r:id="rId20"/>
    <p:sldId id="299" r:id="rId21"/>
    <p:sldId id="277" r:id="rId22"/>
  </p:sldIdLst>
  <p:sldSz cx="12192000" cy="6858000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434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530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758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2488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5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075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605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606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860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939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706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740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189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11/18/2019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668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11/18/2019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282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11/18/2019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004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311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1916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H_2L8ossxk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386435-961D-4AF3-9040-65B90BF759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2174466"/>
            <a:ext cx="9448800" cy="1825096"/>
          </a:xfrm>
        </p:spPr>
        <p:txBody>
          <a:bodyPr>
            <a:normAutofit/>
          </a:bodyPr>
          <a:lstStyle/>
          <a:p>
            <a:pPr algn="ctr"/>
            <a:r>
              <a:rPr lang="nl-NL" sz="4400" dirty="0" err="1"/>
              <a:t>Ledendag</a:t>
            </a:r>
            <a:r>
              <a:rPr lang="nl-NL" sz="4400" dirty="0"/>
              <a:t> xl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07E0A43-A9AF-4931-B453-9F6A960A30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916557"/>
            <a:ext cx="12192000" cy="1941442"/>
          </a:xfrm>
        </p:spPr>
        <p:txBody>
          <a:bodyPr>
            <a:normAutofit/>
          </a:bodyPr>
          <a:lstStyle/>
          <a:p>
            <a:pPr algn="ctr"/>
            <a:r>
              <a:rPr lang="nl-NL" b="1" dirty="0"/>
              <a:t>opening door voorzitter Kees van Weijen</a:t>
            </a:r>
            <a:br>
              <a:rPr lang="nl-NL" b="1" dirty="0"/>
            </a:br>
            <a:br>
              <a:rPr lang="nl-NL" b="1" dirty="0"/>
            </a:br>
            <a:r>
              <a:rPr lang="nl-NL" sz="1600" dirty="0"/>
              <a:t>Woensdag 20 november 2019</a:t>
            </a:r>
            <a:br>
              <a:rPr lang="nl-NL" dirty="0"/>
            </a:br>
            <a:br>
              <a:rPr lang="nl-NL" dirty="0"/>
            </a:br>
            <a:endParaRPr lang="nl-NL" b="1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DCB51F5-B309-4086-BC2C-C802C153B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0487" y="1473953"/>
            <a:ext cx="5291023" cy="182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861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2CB8886A-5221-451F-AD6C-2BDC661FD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2245" y="1093465"/>
            <a:ext cx="2151869" cy="688344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2DC5AF-9BBE-4660-8C3E-10751C767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473377"/>
            <a:ext cx="8946541" cy="3775022"/>
          </a:xfrm>
        </p:spPr>
        <p:txBody>
          <a:bodyPr>
            <a:normAutofit/>
          </a:bodyPr>
          <a:lstStyle/>
          <a:p>
            <a:r>
              <a:rPr lang="nl-NL" dirty="0"/>
              <a:t>Copyright Directive is door alle partijen aangenomen! Artikel 13 heet nu Artikel 17 en zal zorgen voor grotere uitbetalingen aan de rechthebbenden. </a:t>
            </a:r>
          </a:p>
          <a:p>
            <a:r>
              <a:rPr lang="nl-NL" dirty="0"/>
              <a:t>Value gap is over ander half jaar gesloten na rectificatie door het Nederlandse parlement.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568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2CB8886A-5221-451F-AD6C-2BDC661FD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2245" y="1093465"/>
            <a:ext cx="2151869" cy="688344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2DC5AF-9BBE-4660-8C3E-10751C767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548328"/>
            <a:ext cx="8946541" cy="3700071"/>
          </a:xfrm>
        </p:spPr>
        <p:txBody>
          <a:bodyPr>
            <a:normAutofit/>
          </a:bodyPr>
          <a:lstStyle/>
          <a:p>
            <a:r>
              <a:rPr lang="en-GB" dirty="0"/>
              <a:t>During the Board’s brainstorming sessions we discussed, The User Centric model. </a:t>
            </a:r>
            <a:r>
              <a:rPr lang="nl-NL" dirty="0"/>
              <a:t>Value gap is over ander half jaar gesloten na rectificatie door het Nederlandse parlement.</a:t>
            </a:r>
          </a:p>
          <a:p>
            <a:r>
              <a:rPr lang="en-GB" dirty="0"/>
              <a:t>More storytelling and developing our relationship with artists are also priorities we want to focus on this year. 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311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2CB8886A-5221-451F-AD6C-2BDC661FD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2245" y="1093465"/>
            <a:ext cx="2151869" cy="688344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2DC5AF-9BBE-4660-8C3E-10751C767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886" y="734518"/>
            <a:ext cx="8044360" cy="5621312"/>
          </a:xfrm>
        </p:spPr>
        <p:txBody>
          <a:bodyPr>
            <a:normAutofit/>
          </a:bodyPr>
          <a:lstStyle/>
          <a:p>
            <a:pPr lvl="0"/>
            <a:r>
              <a:rPr lang="nl-NL" dirty="0" err="1"/>
              <a:t>Capacity</a:t>
            </a:r>
            <a:r>
              <a:rPr lang="nl-NL" dirty="0"/>
              <a:t> building; subsidies die wij ook voor STOMP hebben binnengehaald </a:t>
            </a:r>
          </a:p>
          <a:p>
            <a:pPr lvl="0"/>
            <a:r>
              <a:rPr lang="nl-NL" dirty="0"/>
              <a:t>Nieuw investeringsbudget</a:t>
            </a:r>
          </a:p>
          <a:p>
            <a:pPr lvl="0"/>
            <a:r>
              <a:rPr lang="nl-NL" dirty="0"/>
              <a:t>Uitdagingen met de </a:t>
            </a:r>
            <a:r>
              <a:rPr lang="nl-NL" dirty="0" err="1"/>
              <a:t>tech</a:t>
            </a:r>
            <a:r>
              <a:rPr lang="nl-NL" dirty="0"/>
              <a:t> companies</a:t>
            </a:r>
          </a:p>
          <a:p>
            <a:pPr lvl="0"/>
            <a:r>
              <a:rPr lang="nl-NL" dirty="0"/>
              <a:t>Same level </a:t>
            </a:r>
            <a:r>
              <a:rPr lang="nl-NL" dirty="0" err="1"/>
              <a:t>playing</a:t>
            </a:r>
            <a:r>
              <a:rPr lang="nl-NL" dirty="0"/>
              <a:t> field voor de </a:t>
            </a:r>
            <a:r>
              <a:rPr lang="nl-NL" dirty="0" err="1"/>
              <a:t>indies</a:t>
            </a:r>
            <a:r>
              <a:rPr lang="nl-NL" dirty="0"/>
              <a:t> </a:t>
            </a:r>
          </a:p>
          <a:p>
            <a:pPr lvl="0"/>
            <a:r>
              <a:rPr lang="nl-NL" dirty="0"/>
              <a:t>Universal Music Group aandelen verkoop</a:t>
            </a:r>
          </a:p>
          <a:p>
            <a:pPr lvl="0"/>
            <a:r>
              <a:rPr lang="nl-NL" dirty="0"/>
              <a:t>Impala heeft een aanvraag ingediend voor de IMPALA European Music Business Campus</a:t>
            </a:r>
          </a:p>
          <a:p>
            <a:pPr lvl="0"/>
            <a:r>
              <a:rPr lang="nl-NL" dirty="0"/>
              <a:t>Music Moves Europe</a:t>
            </a:r>
          </a:p>
          <a:p>
            <a:pPr lvl="0"/>
            <a:r>
              <a:rPr lang="nl-NL" dirty="0"/>
              <a:t>Een digital </a:t>
            </a:r>
            <a:r>
              <a:rPr lang="nl-NL" dirty="0" err="1"/>
              <a:t>committee</a:t>
            </a:r>
            <a:r>
              <a:rPr lang="nl-NL" dirty="0"/>
              <a:t> om proactief alle nieuwe ontwikkelingen te kunnen volgen en daar op te acteren </a:t>
            </a:r>
          </a:p>
          <a:p>
            <a:pPr lvl="0"/>
            <a:r>
              <a:rPr lang="nl-NL" dirty="0"/>
              <a:t>Als executive member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Runda</a:t>
            </a:r>
            <a:r>
              <a:rPr lang="nl-NL" dirty="0"/>
              <a:t> </a:t>
            </a:r>
            <a:r>
              <a:rPr lang="nl-NL" dirty="0" err="1"/>
              <a:t>advisery</a:t>
            </a:r>
            <a:r>
              <a:rPr lang="nl-NL" dirty="0"/>
              <a:t> board blijf ik betrokken bij de ontwikkeling van de Balkan landen</a:t>
            </a:r>
          </a:p>
          <a:p>
            <a:pPr lvl="0"/>
            <a:r>
              <a:rPr lang="nl-NL" dirty="0"/>
              <a:t>Volgende target land is Rusland </a:t>
            </a:r>
          </a:p>
          <a:p>
            <a:pPr lvl="0"/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9399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A19412-4E29-40EB-B506-EB8B37C02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5402634"/>
            <a:ext cx="8610600" cy="1293028"/>
          </a:xfrm>
        </p:spPr>
        <p:txBody>
          <a:bodyPr/>
          <a:lstStyle/>
          <a:p>
            <a:pPr algn="ctr"/>
            <a:r>
              <a:rPr lang="nl-NL" dirty="0"/>
              <a:t>update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BE149E0C-7721-4260-9E63-78C4510917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0233" y="2057401"/>
            <a:ext cx="3171534" cy="2989504"/>
          </a:xfrm>
        </p:spPr>
      </p:pic>
    </p:spTree>
    <p:extLst>
      <p:ext uri="{BB962C8B-B14F-4D97-AF65-F5344CB8AC3E}">
        <p14:creationId xmlns:p14="http://schemas.microsoft.com/office/powerpoint/2010/main" val="2710546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FA5D5FD-2899-4F72-817F-6282D325B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b="1" dirty="0"/>
              <a:t>Even kort over Merlin: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 </a:t>
            </a:r>
          </a:p>
          <a:p>
            <a:pPr marL="0" indent="0">
              <a:buNone/>
            </a:pPr>
            <a:r>
              <a:rPr lang="nl-NL" b="1" dirty="0"/>
              <a:t>Opgericht:</a:t>
            </a:r>
            <a:r>
              <a:rPr lang="nl-NL" dirty="0"/>
              <a:t> vanuit IMPALA in 2008 als </a:t>
            </a:r>
            <a:r>
              <a:rPr lang="nl-NL" dirty="0" err="1"/>
              <a:t>launching</a:t>
            </a:r>
            <a:r>
              <a:rPr lang="nl-NL" dirty="0"/>
              <a:t> partner van </a:t>
            </a:r>
            <a:r>
              <a:rPr lang="nl-NL" dirty="0" err="1"/>
              <a:t>Spotify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 </a:t>
            </a:r>
          </a:p>
          <a:p>
            <a:pPr marL="0" indent="0">
              <a:buNone/>
            </a:pPr>
            <a:r>
              <a:rPr lang="nl-NL" b="1" dirty="0"/>
              <a:t>Aanleiding: </a:t>
            </a:r>
            <a:r>
              <a:rPr lang="nl-NL" dirty="0"/>
              <a:t>Individuele labels konden geen vuist maken naar de grote streaming platforms als YouTube, </a:t>
            </a:r>
            <a:r>
              <a:rPr lang="nl-NL" dirty="0" err="1"/>
              <a:t>Spotify</a:t>
            </a:r>
            <a:r>
              <a:rPr lang="nl-NL" dirty="0"/>
              <a:t>, </a:t>
            </a:r>
            <a:r>
              <a:rPr lang="nl-NL" dirty="0" err="1"/>
              <a:t>Deezer</a:t>
            </a:r>
            <a:r>
              <a:rPr lang="nl-NL" dirty="0"/>
              <a:t>, enz. </a:t>
            </a:r>
          </a:p>
          <a:p>
            <a:pPr marL="0" indent="0">
              <a:buNone/>
            </a:pPr>
            <a:r>
              <a:rPr lang="nl-NL" dirty="0"/>
              <a:t> </a:t>
            </a:r>
          </a:p>
          <a:p>
            <a:pPr marL="0" indent="0">
              <a:buNone/>
            </a:pPr>
            <a:r>
              <a:rPr lang="nl-NL" b="1" dirty="0"/>
              <a:t>Doel:</a:t>
            </a:r>
            <a:r>
              <a:rPr lang="nl-NL" dirty="0"/>
              <a:t> efficiëntere </a:t>
            </a:r>
            <a:r>
              <a:rPr lang="nl-NL" dirty="0" err="1"/>
              <a:t>licencering</a:t>
            </a:r>
            <a:r>
              <a:rPr lang="nl-NL" dirty="0"/>
              <a:t> voor de nieuwe generatie van streaming services en via collectieve deals voor independent labels</a:t>
            </a:r>
          </a:p>
          <a:p>
            <a:pPr marL="0" indent="0">
              <a:buNone/>
            </a:pPr>
            <a:r>
              <a:rPr lang="nl-NL" b="1" dirty="0"/>
              <a:t> 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Vandaag is Charles Caldas aanwezig en ik praat straks met hem verder over Merlin 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2DAC851-DC87-498F-BE48-DA6C45415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3557" y="792430"/>
            <a:ext cx="1312643" cy="123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145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61E59-3166-4771-A60D-DEC7F6DD7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699" y="5389382"/>
            <a:ext cx="8610600" cy="1293028"/>
          </a:xfrm>
        </p:spPr>
        <p:txBody>
          <a:bodyPr/>
          <a:lstStyle/>
          <a:p>
            <a:pPr algn="ctr"/>
            <a:r>
              <a:rPr lang="nl-NL" dirty="0"/>
              <a:t>update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E8D33064-3318-4FDB-A02C-405F84E3D8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3266" y="2194560"/>
            <a:ext cx="5245467" cy="3010804"/>
          </a:xfrm>
        </p:spPr>
      </p:pic>
    </p:spTree>
    <p:extLst>
      <p:ext uri="{BB962C8B-B14F-4D97-AF65-F5344CB8AC3E}">
        <p14:creationId xmlns:p14="http://schemas.microsoft.com/office/powerpoint/2010/main" val="1194647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17FD1C-EF23-446F-A9C2-5535ED500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6486939" cy="1293028"/>
          </a:xfrm>
        </p:spPr>
        <p:txBody>
          <a:bodyPr/>
          <a:lstStyle/>
          <a:p>
            <a:r>
              <a:rPr lang="nl-NL" dirty="0"/>
              <a:t>activiteiten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30D35F1-8B36-403D-AA90-EB2E1B4F5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dirty="0"/>
              <a:t>WINTEL report slaan we 1 jaar over</a:t>
            </a:r>
          </a:p>
          <a:p>
            <a:r>
              <a:rPr lang="nl-NL" dirty="0"/>
              <a:t>De meetings in New York en in Tokyo waren zeer productief</a:t>
            </a:r>
          </a:p>
          <a:p>
            <a:r>
              <a:rPr lang="nl-NL" dirty="0"/>
              <a:t>Labels in Japan zijn zeer geïnteresseerd in samenwerking en laat maar weten als je hier meer van wilt weten</a:t>
            </a:r>
          </a:p>
          <a:p>
            <a:pPr lvl="0"/>
            <a:r>
              <a:rPr lang="nl-NL" dirty="0"/>
              <a:t>Er is nu een speciale consultant benoemd voor het Network Development </a:t>
            </a:r>
            <a:r>
              <a:rPr lang="nl-NL" dirty="0" err="1"/>
              <a:t>programme</a:t>
            </a:r>
            <a:endParaRPr lang="nl-NL" dirty="0"/>
          </a:p>
          <a:p>
            <a:pPr lvl="0"/>
            <a:r>
              <a:rPr lang="nl-NL" dirty="0"/>
              <a:t>Wij vinden het heel belangrijk om in de nieuwe landen snel een vertegenwoordiging te krijgen omdat anders anderen een voorsprong zullen hebben op de </a:t>
            </a:r>
            <a:r>
              <a:rPr lang="nl-NL" dirty="0" err="1"/>
              <a:t>indies</a:t>
            </a:r>
            <a:endParaRPr lang="nl-NL" dirty="0"/>
          </a:p>
          <a:p>
            <a:r>
              <a:rPr lang="nl-NL" dirty="0"/>
              <a:t>Naast Brazilië en Chili zijn we nu ook bezig in LATAM om meer Trade </a:t>
            </a:r>
            <a:r>
              <a:rPr lang="nl-NL" dirty="0" err="1"/>
              <a:t>Associations</a:t>
            </a:r>
            <a:r>
              <a:rPr lang="nl-NL" dirty="0"/>
              <a:t> op te zetten</a:t>
            </a:r>
          </a:p>
          <a:p>
            <a:r>
              <a:rPr lang="nl-NL" dirty="0"/>
              <a:t>Target landen zijn Mexico, China en Zuid-Afrika</a:t>
            </a:r>
          </a:p>
          <a:p>
            <a:r>
              <a:rPr lang="nl-NL" dirty="0"/>
              <a:t>RDX data portal project</a:t>
            </a:r>
          </a:p>
          <a:p>
            <a:r>
              <a:rPr lang="nl-NL" dirty="0"/>
              <a:t>Streaming </a:t>
            </a:r>
            <a:r>
              <a:rPr lang="nl-NL" dirty="0" err="1"/>
              <a:t>Manipulation</a:t>
            </a:r>
            <a:r>
              <a:rPr lang="nl-NL" dirty="0"/>
              <a:t>, op steeds grotere schaal en we zijn bezig met een actie plan!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660F215-9900-4802-969C-679CC7F24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987" y="865247"/>
            <a:ext cx="1908213" cy="109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17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61E59-3166-4771-A60D-DEC7F6DD7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699" y="5389382"/>
            <a:ext cx="8610600" cy="1293028"/>
          </a:xfrm>
        </p:spPr>
        <p:txBody>
          <a:bodyPr/>
          <a:lstStyle/>
          <a:p>
            <a:pPr algn="ctr"/>
            <a:r>
              <a:rPr lang="nl-NL" dirty="0"/>
              <a:t>update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494DA31-78F4-4416-BC0C-C7F258262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3667" y="2175095"/>
            <a:ext cx="4184664" cy="250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203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17FD1C-EF23-446F-A9C2-5535ED500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r>
              <a:rPr lang="nl-NL" dirty="0"/>
              <a:t>Popcoalitie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30D35F1-8B36-403D-AA90-EB2E1B4F5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390" y="2654558"/>
            <a:ext cx="8946541" cy="4195481"/>
          </a:xfrm>
        </p:spPr>
        <p:txBody>
          <a:bodyPr>
            <a:normAutofit/>
          </a:bodyPr>
          <a:lstStyle/>
          <a:p>
            <a:r>
              <a:rPr lang="nl-NL" dirty="0"/>
              <a:t>STOMP neemt deel aan de Popcoalitie</a:t>
            </a:r>
          </a:p>
          <a:p>
            <a:r>
              <a:rPr lang="nl-NL" dirty="0"/>
              <a:t>Nieuw bestuur, voorzitter </a:t>
            </a:r>
            <a:r>
              <a:rPr lang="nl-NL" dirty="0" err="1"/>
              <a:t>Arjo</a:t>
            </a:r>
            <a:r>
              <a:rPr lang="nl-NL" dirty="0"/>
              <a:t> </a:t>
            </a:r>
            <a:r>
              <a:rPr lang="nl-NL" dirty="0" err="1"/>
              <a:t>Klingens</a:t>
            </a:r>
            <a:endParaRPr lang="nl-NL" dirty="0"/>
          </a:p>
          <a:p>
            <a:r>
              <a:rPr lang="nl-NL" dirty="0"/>
              <a:t>Dutch Music Export</a:t>
            </a:r>
          </a:p>
          <a:p>
            <a:r>
              <a:rPr lang="nl-NL" dirty="0"/>
              <a:t>Focus landen en focus op marketing- en promotieplan</a:t>
            </a:r>
          </a:p>
          <a:p>
            <a:r>
              <a:rPr lang="nl-NL" dirty="0"/>
              <a:t>Grotere participatie gevraagd aan jullie, de labels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33470EF-043F-4A72-99E5-98A27EE31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9280" y="627214"/>
            <a:ext cx="2316920" cy="138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65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28694E-E754-4927-ABFF-6BB2EAB0D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programma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B941FB8-FA42-4AE0-A52A-34CD60F95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387" y="1469036"/>
            <a:ext cx="11203613" cy="5254052"/>
          </a:xfrm>
        </p:spPr>
        <p:txBody>
          <a:bodyPr>
            <a:normAutofit fontScale="92500" lnSpcReduction="10000"/>
          </a:bodyPr>
          <a:lstStyle/>
          <a:p>
            <a:r>
              <a:rPr lang="nl-NL" b="1" u="sng" dirty="0"/>
              <a:t>‘Werken Met Merken’</a:t>
            </a:r>
            <a:br>
              <a:rPr lang="nl-NL" dirty="0"/>
            </a:br>
            <a:r>
              <a:rPr lang="nl-NL" sz="1700" i="1" dirty="0" err="1"/>
              <a:t>Nishant</a:t>
            </a:r>
            <a:r>
              <a:rPr lang="nl-NL" sz="1700" i="1" dirty="0"/>
              <a:t> </a:t>
            </a:r>
            <a:r>
              <a:rPr lang="nl-NL" sz="1700" i="1" dirty="0" err="1"/>
              <a:t>Dogra</a:t>
            </a:r>
            <a:r>
              <a:rPr lang="nl-NL" sz="1700" i="1" dirty="0"/>
              <a:t> (TBWA\NEBOKO), Vincent Hagen (MR_VINCENTHAGEN)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>
                <a:solidFill>
                  <a:schemeClr val="tx1">
                    <a:lumMod val="75000"/>
                  </a:schemeClr>
                </a:solidFill>
              </a:rPr>
              <a:t>&lt;&lt;&lt; pauze &gt;&gt;&gt;</a:t>
            </a:r>
            <a:endParaRPr lang="nl-NL" i="1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nl-NL" b="1" u="sng" dirty="0"/>
              <a:t>‘Industriecijfers En Duiding’</a:t>
            </a:r>
            <a:br>
              <a:rPr lang="nl-NL" dirty="0"/>
            </a:br>
            <a:r>
              <a:rPr lang="nl-NL" sz="1700" i="1" dirty="0" err="1"/>
              <a:t>Rene</a:t>
            </a:r>
            <a:r>
              <a:rPr lang="nl-NL" sz="1700" i="1" dirty="0"/>
              <a:t> van der Schinkel (GFK</a:t>
            </a:r>
            <a:r>
              <a:rPr lang="nl-NL" sz="1700" dirty="0"/>
              <a:t>)</a:t>
            </a:r>
          </a:p>
          <a:p>
            <a:r>
              <a:rPr lang="nl-NL" b="1" u="sng" dirty="0"/>
              <a:t>‘Digital Development at Merlin </a:t>
            </a:r>
            <a:r>
              <a:rPr lang="nl-NL" b="1" u="sng" dirty="0" err="1"/>
              <a:t>and</a:t>
            </a:r>
            <a:r>
              <a:rPr lang="nl-NL" b="1" u="sng" dirty="0"/>
              <a:t> </a:t>
            </a:r>
            <a:r>
              <a:rPr lang="nl-NL" b="1" u="sng" dirty="0" err="1"/>
              <a:t>the</a:t>
            </a:r>
            <a:r>
              <a:rPr lang="nl-NL" b="1" u="sng" dirty="0"/>
              <a:t> </a:t>
            </a:r>
            <a:r>
              <a:rPr lang="nl-NL" b="1" u="sng" dirty="0" err="1"/>
              <a:t>Indie</a:t>
            </a:r>
            <a:r>
              <a:rPr lang="nl-NL" b="1" u="sng" dirty="0"/>
              <a:t> Music </a:t>
            </a:r>
            <a:r>
              <a:rPr lang="nl-NL" b="1" u="sng" dirty="0" err="1"/>
              <a:t>Industry</a:t>
            </a:r>
            <a:r>
              <a:rPr lang="nl-NL" b="1" u="sng" dirty="0"/>
              <a:t>’</a:t>
            </a:r>
            <a:br>
              <a:rPr lang="nl-NL" dirty="0"/>
            </a:br>
            <a:r>
              <a:rPr lang="nl-NL" sz="1700" i="1" dirty="0"/>
              <a:t>Charles Caldas (Merlin) ontmoet Kees van </a:t>
            </a:r>
            <a:r>
              <a:rPr lang="nl-NL" sz="1700" i="1" dirty="0" err="1"/>
              <a:t>Weijen</a:t>
            </a:r>
            <a:r>
              <a:rPr lang="nl-NL" sz="1700" i="1" dirty="0"/>
              <a:t> (STOMP/IMPALA)</a:t>
            </a:r>
          </a:p>
          <a:p>
            <a:r>
              <a:rPr lang="en-US" b="1" u="sng" dirty="0"/>
              <a:t>STOMP Independent Of The Year Award</a:t>
            </a:r>
            <a:endParaRPr lang="nl-NL" b="1" i="1" dirty="0"/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>
                <a:solidFill>
                  <a:schemeClr val="tx1">
                    <a:lumMod val="75000"/>
                  </a:schemeClr>
                </a:solidFill>
              </a:rPr>
              <a:t>&lt;&lt;&lt; pauze &gt;&gt;&gt;</a:t>
            </a:r>
          </a:p>
          <a:p>
            <a:r>
              <a:rPr lang="nl-NL" b="1" u="sng" dirty="0"/>
              <a:t>‘Wat heeft 2020 voor ons in </a:t>
            </a:r>
            <a:r>
              <a:rPr lang="nl-NL" b="1" u="sng" dirty="0" err="1"/>
              <a:t>petto</a:t>
            </a:r>
            <a:r>
              <a:rPr lang="nl-NL" b="1" u="sng" dirty="0"/>
              <a:t>?’</a:t>
            </a:r>
            <a:br>
              <a:rPr lang="nl-NL" dirty="0"/>
            </a:br>
            <a:r>
              <a:rPr lang="nl-NL" sz="1700" i="1" dirty="0"/>
              <a:t>Floris Janssen (8ball Music), Tom Peters (NRGY Music), </a:t>
            </a:r>
            <a:r>
              <a:rPr lang="nl-NL" sz="1700" i="1" dirty="0" err="1"/>
              <a:t>Mattijs</a:t>
            </a:r>
            <a:r>
              <a:rPr lang="nl-NL" sz="1700" i="1" dirty="0"/>
              <a:t> van </a:t>
            </a:r>
            <a:r>
              <a:rPr lang="nl-NL" sz="1700" i="1" dirty="0" err="1"/>
              <a:t>Welzenis</a:t>
            </a:r>
            <a:r>
              <a:rPr lang="nl-NL" sz="1700" i="1" dirty="0"/>
              <a:t> (Cloud 9 Music) </a:t>
            </a:r>
          </a:p>
          <a:p>
            <a:r>
              <a:rPr lang="en-US" b="1" u="sng" dirty="0"/>
              <a:t>‘Apple Music Product Update’</a:t>
            </a:r>
            <a:br>
              <a:rPr lang="en-US" dirty="0"/>
            </a:br>
            <a:r>
              <a:rPr lang="en-US" sz="1700" i="1" dirty="0"/>
              <a:t>Joost </a:t>
            </a:r>
            <a:r>
              <a:rPr lang="en-US" sz="1700" i="1" dirty="0" err="1"/>
              <a:t>Neelemans</a:t>
            </a:r>
            <a:r>
              <a:rPr lang="en-US" sz="1700" i="1" dirty="0"/>
              <a:t> (Apple Music)</a:t>
            </a:r>
          </a:p>
          <a:p>
            <a:r>
              <a:rPr lang="en-US" b="1" u="sng" dirty="0"/>
              <a:t>‘STOMP Academy’</a:t>
            </a:r>
            <a:br>
              <a:rPr lang="en-US" dirty="0"/>
            </a:br>
            <a:r>
              <a:rPr lang="en-US" sz="1700" i="1" dirty="0"/>
              <a:t>Michel Peek (STOMP)</a:t>
            </a:r>
          </a:p>
          <a:p>
            <a:r>
              <a:rPr lang="nl-NL" dirty="0"/>
              <a:t>Borrel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067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Afbeelding 26">
            <a:extLst>
              <a:ext uri="{FF2B5EF4-FFF2-40B4-BE49-F238E27FC236}">
                <a16:creationId xmlns:a16="http://schemas.microsoft.com/office/drawing/2014/main" id="{B6731DB1-6485-4A6A-8C90-883D3FDE8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4554"/>
            <a:ext cx="12192000" cy="17732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E9AA62C-1CA5-40BA-81A9-48D4631ED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6000" b="1" dirty="0"/>
              <a:t>Welkom! </a:t>
            </a:r>
            <a:br>
              <a:rPr lang="nl-NL" sz="6000" b="1" dirty="0"/>
            </a:br>
            <a:endParaRPr lang="nl-NL" sz="3600" b="1" dirty="0"/>
          </a:p>
        </p:txBody>
      </p:sp>
      <p:pic>
        <p:nvPicPr>
          <p:cNvPr id="13" name="Tijdelijke aanduiding voor inhoud 12">
            <a:extLst>
              <a:ext uri="{FF2B5EF4-FFF2-40B4-BE49-F238E27FC236}">
                <a16:creationId xmlns:a16="http://schemas.microsoft.com/office/drawing/2014/main" id="{FB27E899-FE9B-4B63-8DE8-73567C74B2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7377" y="4687063"/>
            <a:ext cx="1549925" cy="564560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D3991941-8F2B-44B3-9D09-6C981CE577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5210" y="4614924"/>
            <a:ext cx="1828196" cy="772477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E91F954A-4298-4252-877F-1A16531987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5714" y="4506338"/>
            <a:ext cx="988459" cy="926005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60A47EB8-DF90-49E9-942A-FBDCFA035AD3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75000"/>
          </a:blip>
          <a:stretch>
            <a:fillRect/>
          </a:stretch>
        </p:blipFill>
        <p:spPr>
          <a:xfrm>
            <a:off x="4052586" y="4634557"/>
            <a:ext cx="1273412" cy="669568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76F2069A-69F4-4886-AD5F-6DEB494D52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07518" y="4284862"/>
            <a:ext cx="1216852" cy="1368959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AE0B4DD5-038E-4D3C-AC6F-5A6318F091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3628" y="4493091"/>
            <a:ext cx="2047875" cy="952500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75585BD8-D212-4C75-860A-56E5CF4C0455}"/>
              </a:ext>
            </a:extLst>
          </p:cNvPr>
          <p:cNvSpPr txBox="1">
            <a:spLocks/>
          </p:cNvSpPr>
          <p:nvPr/>
        </p:nvSpPr>
        <p:spPr>
          <a:xfrm>
            <a:off x="569026" y="2751444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br>
              <a:rPr lang="nl-NL" sz="6000" b="1" dirty="0"/>
            </a:br>
            <a:r>
              <a:rPr lang="nl-NL" sz="3600" b="1" dirty="0"/>
              <a:t>Dank aan onze sponsors: </a:t>
            </a:r>
          </a:p>
        </p:txBody>
      </p:sp>
    </p:spTree>
    <p:extLst>
      <p:ext uri="{BB962C8B-B14F-4D97-AF65-F5344CB8AC3E}">
        <p14:creationId xmlns:p14="http://schemas.microsoft.com/office/powerpoint/2010/main" val="1682617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28694E-E754-4927-ABFF-6BB2EAB0D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STOMP Independent Award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B941FB8-FA42-4AE0-A52A-34CD60F95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Vandaag is het zover! De derde STOMP Independent Award gaat uitgereikt worden</a:t>
            </a:r>
          </a:p>
          <a:p>
            <a:r>
              <a:rPr lang="nl-NL" b="1" dirty="0"/>
              <a:t>Deze prijs is in het leven geroepen om meer erkenning te geven voor de mensen achter de schermen. De prijs is een erkenning voor een persoon of organisatie vanwege zijn/haar bijzondere werk of prestaties als of namens independent in de muziekindustrie.</a:t>
            </a:r>
            <a:r>
              <a:rPr lang="nl-NL" dirty="0"/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436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9B23F37-71E2-40DE-9B11-DE3973F11A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Veel plezier!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4C1B8D84-E58A-4B8D-8C59-142418F416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4889" y="4777381"/>
            <a:ext cx="8825658" cy="861420"/>
          </a:xfrm>
        </p:spPr>
        <p:txBody>
          <a:bodyPr/>
          <a:lstStyle/>
          <a:p>
            <a:r>
              <a:rPr lang="nl-NL" dirty="0"/>
              <a:t>Op de STOMP </a:t>
            </a:r>
            <a:r>
              <a:rPr lang="nl-NL" dirty="0" err="1"/>
              <a:t>Ledendag</a:t>
            </a:r>
            <a:r>
              <a:rPr lang="nl-NL" dirty="0"/>
              <a:t> XL 2019</a:t>
            </a:r>
          </a:p>
        </p:txBody>
      </p:sp>
    </p:spTree>
    <p:extLst>
      <p:ext uri="{BB962C8B-B14F-4D97-AF65-F5344CB8AC3E}">
        <p14:creationId xmlns:p14="http://schemas.microsoft.com/office/powerpoint/2010/main" val="2329057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276FB7-735B-4BFB-8368-A66828259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introductie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3BF47C-01FD-462D-961E-1D42553DD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In mijn presentatie de volgende zaken:</a:t>
            </a:r>
          </a:p>
          <a:p>
            <a:pPr lvl="1"/>
            <a:r>
              <a:rPr lang="nl-NL" dirty="0"/>
              <a:t>STOMP update 2019</a:t>
            </a:r>
          </a:p>
          <a:p>
            <a:pPr lvl="1"/>
            <a:r>
              <a:rPr lang="nl-NL" dirty="0"/>
              <a:t>Staat van de industrie</a:t>
            </a:r>
          </a:p>
          <a:p>
            <a:pPr lvl="1"/>
            <a:r>
              <a:rPr lang="nl-NL" dirty="0"/>
              <a:t>Update over NVPI</a:t>
            </a:r>
          </a:p>
          <a:p>
            <a:pPr lvl="1"/>
            <a:r>
              <a:rPr lang="nl-NL" dirty="0"/>
              <a:t>Update over IMPALA</a:t>
            </a:r>
          </a:p>
          <a:p>
            <a:pPr lvl="1"/>
            <a:r>
              <a:rPr lang="nl-NL" dirty="0"/>
              <a:t>Update over Merlin</a:t>
            </a:r>
          </a:p>
          <a:p>
            <a:pPr lvl="1"/>
            <a:r>
              <a:rPr lang="nl-NL" dirty="0"/>
              <a:t>Update over WIN</a:t>
            </a:r>
          </a:p>
          <a:p>
            <a:pPr lvl="1"/>
            <a:r>
              <a:rPr lang="nl-NL" dirty="0"/>
              <a:t>Popcoalitie</a:t>
            </a:r>
          </a:p>
          <a:p>
            <a:pPr lvl="1"/>
            <a:r>
              <a:rPr lang="nl-NL" dirty="0"/>
              <a:t>Dutch Music Export</a:t>
            </a:r>
          </a:p>
          <a:p>
            <a:pPr lvl="1"/>
            <a:r>
              <a:rPr lang="nl-NL" dirty="0"/>
              <a:t>Programma van vandaag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774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699A95-20B9-477D-AEE0-551F2E621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STOMP </a:t>
            </a:r>
            <a:r>
              <a:rPr lang="nl-NL" dirty="0" err="1"/>
              <a:t>Ledendag</a:t>
            </a:r>
            <a:r>
              <a:rPr lang="nl-NL" dirty="0"/>
              <a:t> XL </a:t>
            </a:r>
            <a:r>
              <a:rPr lang="nl-NL" b="1" dirty="0"/>
              <a:t>2018</a:t>
            </a:r>
          </a:p>
        </p:txBody>
      </p:sp>
      <p:pic>
        <p:nvPicPr>
          <p:cNvPr id="6" name="Onlinemedia 5" title="STOMP Ledendag XL 2018 - Aftermovie">
            <a:hlinkClick r:id="" action="ppaction://media"/>
            <a:extLst>
              <a:ext uri="{FF2B5EF4-FFF2-40B4-BE49-F238E27FC236}">
                <a16:creationId xmlns:a16="http://schemas.microsoft.com/office/drawing/2014/main" id="{0F09DD3A-7F70-43EC-B08C-EF21CA01571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11687" y="2050195"/>
            <a:ext cx="6368626" cy="358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04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AC2142-1FCA-4712-891D-83C06B6DA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STOMP </a:t>
            </a:r>
            <a:r>
              <a:rPr lang="nl-NL" dirty="0"/>
              <a:t>in 2019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EA38DB5-F1F1-416E-AF94-BBE64FB33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478956"/>
          </a:xfrm>
        </p:spPr>
        <p:txBody>
          <a:bodyPr>
            <a:normAutofit/>
          </a:bodyPr>
          <a:lstStyle/>
          <a:p>
            <a:pPr lvl="0"/>
            <a:r>
              <a:rPr lang="nl-NL" dirty="0"/>
              <a:t>STOMP </a:t>
            </a:r>
            <a:r>
              <a:rPr lang="nl-NL" dirty="0" err="1"/>
              <a:t>Ledendag</a:t>
            </a:r>
            <a:r>
              <a:rPr lang="nl-NL" dirty="0"/>
              <a:t> XL met geweldige feedback</a:t>
            </a:r>
          </a:p>
          <a:p>
            <a:r>
              <a:rPr lang="nl-NL" dirty="0"/>
              <a:t>Opnieuw sloten veel nieuwe leden zich bij STOMP aan</a:t>
            </a:r>
            <a:endParaRPr lang="en-US" dirty="0"/>
          </a:p>
          <a:p>
            <a:pPr lvl="0"/>
            <a:r>
              <a:rPr lang="nl-NL" dirty="0"/>
              <a:t>STOMP heeft panels georganiseerd op ES/NS, Buma NL, ADE</a:t>
            </a:r>
          </a:p>
          <a:p>
            <a:pPr lvl="0"/>
            <a:r>
              <a:rPr lang="nl-NL" dirty="0"/>
              <a:t>STOMP Independent Award uitgereikt aan Helen Smith (Impala)</a:t>
            </a:r>
          </a:p>
          <a:p>
            <a:r>
              <a:rPr lang="nl-NL" dirty="0"/>
              <a:t>Lobby voor NVPI en ons independent platform</a:t>
            </a:r>
          </a:p>
          <a:p>
            <a:pPr lvl="0"/>
            <a:r>
              <a:rPr lang="nl-NL" dirty="0"/>
              <a:t>SENA </a:t>
            </a:r>
            <a:r>
              <a:rPr lang="nl-NL" dirty="0" err="1"/>
              <a:t>Sessions</a:t>
            </a:r>
            <a:r>
              <a:rPr lang="nl-NL" dirty="0"/>
              <a:t>: STOMP Edition</a:t>
            </a:r>
          </a:p>
          <a:p>
            <a:pPr lvl="0"/>
            <a:r>
              <a:rPr lang="nl-NL" dirty="0"/>
              <a:t>STOMP vertegenwoordigd op zeer veel internationale events</a:t>
            </a:r>
          </a:p>
          <a:p>
            <a:pPr lvl="0"/>
            <a:r>
              <a:rPr lang="nl-NL" dirty="0"/>
              <a:t>STOMP lid van de Popcoalitie </a:t>
            </a:r>
          </a:p>
          <a:p>
            <a:pPr lvl="0"/>
            <a:r>
              <a:rPr lang="nl-NL" dirty="0"/>
              <a:t>STOMP is vertegenwoordigd in de export begeleiding commissie DME</a:t>
            </a:r>
          </a:p>
          <a:p>
            <a:pPr lvl="0"/>
            <a:r>
              <a:rPr lang="nl-NL" dirty="0"/>
              <a:t>STOMP Academy</a:t>
            </a:r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8432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C8E42F-177C-4187-B604-D92963FBB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764373"/>
            <a:ext cx="9982200" cy="1293028"/>
          </a:xfrm>
        </p:spPr>
        <p:txBody>
          <a:bodyPr/>
          <a:lstStyle/>
          <a:p>
            <a:r>
              <a:rPr lang="nl-NL" dirty="0"/>
              <a:t>De staat van de industrie in 2019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FDFC0DE-692C-4DC2-8E23-7C0BF2E97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Druk en overnames</a:t>
            </a:r>
          </a:p>
          <a:p>
            <a:r>
              <a:rPr lang="nl-NL" dirty="0"/>
              <a:t>Streamingdiensten, </a:t>
            </a:r>
            <a:r>
              <a:rPr lang="nl-NL" dirty="0" err="1"/>
              <a:t>tech</a:t>
            </a:r>
            <a:r>
              <a:rPr lang="nl-NL" dirty="0"/>
              <a:t> companies en data</a:t>
            </a:r>
          </a:p>
          <a:p>
            <a:r>
              <a:rPr lang="nl-NL" dirty="0"/>
              <a:t>Popcoalitie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03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9B4FD297-AE63-4C8C-88E9-468CBBB07A21}"/>
              </a:ext>
            </a:extLst>
          </p:cNvPr>
          <p:cNvSpPr txBox="1">
            <a:spLocks/>
          </p:cNvSpPr>
          <p:nvPr/>
        </p:nvSpPr>
        <p:spPr>
          <a:xfrm>
            <a:off x="3206333" y="4377128"/>
            <a:ext cx="5779333" cy="10743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nl-NL" sz="5400" dirty="0"/>
              <a:t>update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0DE3DC1B-47CB-420B-8D77-E704B9A16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332" y="2376511"/>
            <a:ext cx="5779334" cy="210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789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2DC5AF-9BBE-4660-8C3E-10751C767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473377"/>
            <a:ext cx="8946541" cy="3775022"/>
          </a:xfrm>
        </p:spPr>
        <p:txBody>
          <a:bodyPr>
            <a:normAutofit/>
          </a:bodyPr>
          <a:lstStyle/>
          <a:p>
            <a:r>
              <a:rPr lang="nl-NL" dirty="0"/>
              <a:t>Auteursrechtrichtlijn</a:t>
            </a:r>
          </a:p>
          <a:p>
            <a:r>
              <a:rPr lang="nl-NL" dirty="0"/>
              <a:t>Richtlijn digitale omroep</a:t>
            </a:r>
          </a:p>
          <a:p>
            <a:r>
              <a:rPr lang="nl-NL" dirty="0"/>
              <a:t>Evaluatie Auteurscontractenrecht</a:t>
            </a:r>
          </a:p>
          <a:p>
            <a:r>
              <a:rPr lang="nl-NL" dirty="0"/>
              <a:t>Overleg met Internet Service Providers</a:t>
            </a:r>
          </a:p>
          <a:p>
            <a:r>
              <a:rPr lang="nl-NL" dirty="0"/>
              <a:t>Wetsvoorstel Toezicht</a:t>
            </a:r>
          </a:p>
          <a:p>
            <a:r>
              <a:rPr lang="nl-NL" dirty="0"/>
              <a:t>Cultuurbeleid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4DF34E9-16EE-44F3-972F-064148ABC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7093" y="755375"/>
            <a:ext cx="2519640" cy="91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7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46F95C19-B21A-4478-A6D0-BE1CC207C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75" y="1993901"/>
            <a:ext cx="6191250" cy="1981200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9B4FD297-AE63-4C8C-88E9-468CBBB07A21}"/>
              </a:ext>
            </a:extLst>
          </p:cNvPr>
          <p:cNvSpPr txBox="1">
            <a:spLocks/>
          </p:cNvSpPr>
          <p:nvPr/>
        </p:nvSpPr>
        <p:spPr>
          <a:xfrm>
            <a:off x="3206333" y="4377128"/>
            <a:ext cx="5779333" cy="10743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nl-NL" sz="5400" dirty="0"/>
              <a:t>update</a:t>
            </a:r>
          </a:p>
        </p:txBody>
      </p:sp>
    </p:spTree>
    <p:extLst>
      <p:ext uri="{BB962C8B-B14F-4D97-AF65-F5344CB8AC3E}">
        <p14:creationId xmlns:p14="http://schemas.microsoft.com/office/powerpoint/2010/main" val="41473784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Aangepast 3">
      <a:dk1>
        <a:sysClr val="windowText" lastClr="000000"/>
      </a:dk1>
      <a:lt1>
        <a:sysClr val="window" lastClr="FFFFFF"/>
      </a:lt1>
      <a:dk2>
        <a:srgbClr val="323232"/>
      </a:dk2>
      <a:lt2>
        <a:srgbClr val="FAF648"/>
      </a:lt2>
      <a:accent1>
        <a:srgbClr val="FAF648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768</TotalTime>
  <Words>509</Words>
  <Application>Microsoft Office PowerPoint</Application>
  <PresentationFormat>Breedbeeld</PresentationFormat>
  <Paragraphs>98</Paragraphs>
  <Slides>21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5" baseType="lpstr">
      <vt:lpstr>Arial</vt:lpstr>
      <vt:lpstr>Century Gothic</vt:lpstr>
      <vt:lpstr>Wingdings 3</vt:lpstr>
      <vt:lpstr>Ion</vt:lpstr>
      <vt:lpstr>Ledendag xl</vt:lpstr>
      <vt:lpstr>Welkom!  </vt:lpstr>
      <vt:lpstr>introductie</vt:lpstr>
      <vt:lpstr>STOMP Ledendag XL 2018</vt:lpstr>
      <vt:lpstr>STOMP in 2019</vt:lpstr>
      <vt:lpstr>De staat van de industrie in 2019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update</vt:lpstr>
      <vt:lpstr>PowerPoint-presentatie</vt:lpstr>
      <vt:lpstr>update</vt:lpstr>
      <vt:lpstr>activiteiten</vt:lpstr>
      <vt:lpstr>update</vt:lpstr>
      <vt:lpstr>Popcoalitie</vt:lpstr>
      <vt:lpstr>programma</vt:lpstr>
      <vt:lpstr>STOMP Independent Award</vt:lpstr>
      <vt:lpstr>Veel plezier!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Ledendag xl</dc:title>
  <dc:creator>Koen Beerkens</dc:creator>
  <cp:lastModifiedBy>Koen Beerkens</cp:lastModifiedBy>
  <cp:revision>41</cp:revision>
  <cp:lastPrinted>2019-11-17T16:32:04Z</cp:lastPrinted>
  <dcterms:created xsi:type="dcterms:W3CDTF">2018-10-31T14:23:51Z</dcterms:created>
  <dcterms:modified xsi:type="dcterms:W3CDTF">2019-11-18T23:05:16Z</dcterms:modified>
</cp:coreProperties>
</file>